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63" r:id="rId3"/>
    <p:sldId id="258" r:id="rId4"/>
    <p:sldId id="266" r:id="rId5"/>
    <p:sldId id="257" r:id="rId6"/>
    <p:sldId id="259" r:id="rId7"/>
    <p:sldId id="261" r:id="rId8"/>
    <p:sldId id="270" r:id="rId9"/>
    <p:sldId id="264" r:id="rId10"/>
    <p:sldId id="260" r:id="rId11"/>
    <p:sldId id="262" r:id="rId12"/>
    <p:sldId id="265" r:id="rId13"/>
    <p:sldId id="267" r:id="rId14"/>
    <p:sldId id="268" r:id="rId15"/>
    <p:sldId id="269" r:id="rId16"/>
    <p:sldId id="271" r:id="rId17"/>
    <p:sldId id="274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91" r:id="rId27"/>
    <p:sldId id="292" r:id="rId28"/>
    <p:sldId id="293" r:id="rId29"/>
    <p:sldId id="294" r:id="rId30"/>
    <p:sldId id="282" r:id="rId31"/>
    <p:sldId id="283" r:id="rId32"/>
    <p:sldId id="284" r:id="rId33"/>
    <p:sldId id="286" r:id="rId34"/>
    <p:sldId id="285" r:id="rId35"/>
    <p:sldId id="288" r:id="rId36"/>
    <p:sldId id="289" r:id="rId37"/>
    <p:sldId id="290" r:id="rId38"/>
    <p:sldId id="287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31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53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050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99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579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07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00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154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32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92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27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3FF35-787F-9D45-B5ED-B420488BCF66}" type="datetimeFigureOut">
              <a:rPr lang="en-US" smtClean="0"/>
              <a:t>11/13/15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E8F3F-A16A-AA43-BA1D-108842EF4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23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fiddle.net/ja6xL6p2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fiddle.net/05c3q4os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heetyr.com/css-selectors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fiddle.net/nonm829v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fiddle.net/xnt1d8oh/2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fiddle.net/dn5evtu4/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fiddle.net/vv09c3gL/1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tiff"/><Relationship Id="rId11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DOM and CSS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in Nov 2015 for NCU by Doug </a:t>
            </a:r>
            <a:r>
              <a:rPr lang="en-US" dirty="0" err="1" smtClean="0"/>
              <a:t>Sherk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402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the DOM important? It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us to dynamically structure content,</a:t>
            </a:r>
          </a:p>
          <a:p>
            <a:r>
              <a:rPr lang="en-US" dirty="0" smtClean="0"/>
              <a:t>gives us targets for CSS and JS to operate on,</a:t>
            </a:r>
          </a:p>
          <a:p>
            <a:r>
              <a:rPr lang="en-US" dirty="0"/>
              <a:t>p</a:t>
            </a:r>
            <a:r>
              <a:rPr lang="en-US" dirty="0" smtClean="0"/>
              <a:t>rovides real tangible form to HTML.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92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1: Adding an element to the DOM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example, we’re going to add an element to the DOM and see:</a:t>
            </a:r>
          </a:p>
          <a:p>
            <a:pPr lvl="1"/>
            <a:r>
              <a:rPr lang="en-US" dirty="0" smtClean="0"/>
              <a:t>The HTML stays the same.</a:t>
            </a:r>
          </a:p>
          <a:p>
            <a:pPr lvl="1"/>
            <a:r>
              <a:rPr lang="en-US" dirty="0" smtClean="0"/>
              <a:t>The DOM has the new element.</a:t>
            </a:r>
          </a:p>
          <a:p>
            <a:r>
              <a:rPr lang="en-US" dirty="0"/>
              <a:t>Go to </a:t>
            </a:r>
            <a:r>
              <a:rPr lang="en-US" dirty="0">
                <a:hlinkClick r:id="rId2"/>
              </a:rPr>
              <a:t>http://jsfiddle.net/ja6xL6p2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Aside tutorial: how to use </a:t>
            </a:r>
            <a:r>
              <a:rPr lang="en-US" dirty="0" err="1" smtClean="0"/>
              <a:t>JSFiddle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42940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1: The DOM -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DOM, HTML, and CSS are all distinct pieces of a website.</a:t>
            </a:r>
          </a:p>
          <a:p>
            <a:r>
              <a:rPr lang="en-US" dirty="0" smtClean="0"/>
              <a:t>HTML is a text representation of the structure of a website, like a blueprint for a house.</a:t>
            </a:r>
          </a:p>
          <a:p>
            <a:r>
              <a:rPr lang="en-US" dirty="0" smtClean="0"/>
              <a:t>The DOM is a </a:t>
            </a:r>
            <a:r>
              <a:rPr lang="en-US" dirty="0" err="1" smtClean="0"/>
              <a:t>stateful</a:t>
            </a:r>
            <a:r>
              <a:rPr lang="en-US" dirty="0" smtClean="0"/>
              <a:t> tree for the structure of a website, like a house frame.</a:t>
            </a:r>
          </a:p>
          <a:p>
            <a:r>
              <a:rPr lang="en-US" dirty="0" smtClean="0"/>
              <a:t>CSS is the decoration for a website, like the walls, windows, paint,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0266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2: DOM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468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use the DOM?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build the DOM, we just write HTML, and the browser converts it into the DOM for us.</a:t>
            </a:r>
          </a:p>
          <a:p>
            <a:r>
              <a:rPr lang="en-US" dirty="0" smtClean="0"/>
              <a:t>But we need a way to bind the DOM to CSS and JS, so that we can style it and manipulate it.</a:t>
            </a:r>
          </a:p>
          <a:p>
            <a:r>
              <a:rPr lang="en-US" dirty="0" smtClean="0"/>
              <a:t>Think of it this way: suppose we have a house. How do we tell the browser to paint a specific wall in the house blue?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64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1 to use the DOM: Style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bypasses the need to bind to the DOM entirely when styling</a:t>
            </a:r>
          </a:p>
          <a:p>
            <a:r>
              <a:rPr lang="en-US" dirty="0" smtClean="0"/>
              <a:t>Attributes are tags that you add to your HTML, like this:</a:t>
            </a:r>
          </a:p>
          <a:p>
            <a:pPr lvl="1"/>
            <a:r>
              <a:rPr lang="en-US" dirty="0" smtClean="0"/>
              <a:t>&lt;div </a:t>
            </a:r>
            <a:r>
              <a:rPr lang="en-US" b="1" u="sng" dirty="0" err="1" smtClean="0"/>
              <a:t>bgcolor</a:t>
            </a:r>
            <a:r>
              <a:rPr lang="en-US" b="1" u="sng" dirty="0" smtClean="0"/>
              <a:t>=“#</a:t>
            </a:r>
            <a:r>
              <a:rPr lang="en-US" b="1" u="sng" dirty="0" err="1" smtClean="0"/>
              <a:t>fff</a:t>
            </a:r>
            <a:r>
              <a:rPr lang="en-US" b="1" u="sng" dirty="0" smtClean="0"/>
              <a:t>”</a:t>
            </a:r>
            <a:r>
              <a:rPr lang="en-US" dirty="0" smtClean="0"/>
              <a:t>&gt; </a:t>
            </a:r>
            <a:r>
              <a:rPr lang="en-US" dirty="0" smtClean="0">
                <a:sym typeface="Wingdings"/>
              </a:rPr>
              <a:t> this makes the div element have a white background.</a:t>
            </a:r>
            <a:endParaRPr lang="en-US" dirty="0" smtClean="0"/>
          </a:p>
          <a:p>
            <a:r>
              <a:rPr lang="en-US" dirty="0" smtClean="0"/>
              <a:t>You can style DOM elements using attributes.</a:t>
            </a:r>
          </a:p>
          <a:p>
            <a:r>
              <a:rPr lang="en-US" dirty="0" smtClean="0"/>
              <a:t>There are several problems with this approach.</a:t>
            </a:r>
          </a:p>
          <a:p>
            <a:pPr lvl="1"/>
            <a:r>
              <a:rPr lang="en-US" dirty="0" smtClean="0"/>
              <a:t>Not everything you would want to style can be styled this way. E.g. transparency.</a:t>
            </a:r>
          </a:p>
          <a:p>
            <a:pPr lvl="1"/>
            <a:r>
              <a:rPr lang="en-US" dirty="0" smtClean="0"/>
              <a:t>Clutters the HTML.</a:t>
            </a:r>
          </a:p>
          <a:p>
            <a:pPr lvl="1"/>
            <a:r>
              <a:rPr lang="en-US" dirty="0" smtClean="0"/>
              <a:t>Best practices [!]: keep styles in CSS files whenever possible.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784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2 to use the DOM: Classes and ID’s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bind JS and CSS to the DOM, we almost always use this method.</a:t>
            </a:r>
          </a:p>
          <a:p>
            <a:r>
              <a:rPr lang="en-US" dirty="0" smtClean="0"/>
              <a:t>“ID” and “class” attributes are effectively labels for elements, so that JS and CSS can target them.</a:t>
            </a:r>
          </a:p>
          <a:p>
            <a:r>
              <a:rPr lang="en-US" dirty="0" smtClean="0"/>
              <a:t>An “ID” is an attribute applied to an element to </a:t>
            </a:r>
            <a:r>
              <a:rPr lang="en-US" b="1" dirty="0" smtClean="0"/>
              <a:t>uniquely reference it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 web page should have no more than one instance of each ID.</a:t>
            </a:r>
          </a:p>
          <a:p>
            <a:pPr lvl="1"/>
            <a:r>
              <a:rPr lang="en-US" dirty="0" smtClean="0"/>
              <a:t>We rarely style elements using “ID” tags.</a:t>
            </a:r>
          </a:p>
          <a:p>
            <a:r>
              <a:rPr lang="en-US" dirty="0" smtClean="0"/>
              <a:t>A “class” is an attribute applied to an element to </a:t>
            </a:r>
            <a:r>
              <a:rPr lang="en-US" b="1" dirty="0" smtClean="0"/>
              <a:t>uniquely reference it and other elements that are like it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 web page can have any number of elements with the same class.</a:t>
            </a:r>
          </a:p>
        </p:txBody>
      </p:sp>
    </p:spTree>
    <p:extLst>
      <p:ext uri="{BB962C8B-B14F-4D97-AF65-F5344CB8AC3E}">
        <p14:creationId xmlns:p14="http://schemas.microsoft.com/office/powerpoint/2010/main" val="1189502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Applying ID’s and classes to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ID’s and classes are attributes.</a:t>
            </a:r>
          </a:p>
          <a:p>
            <a:r>
              <a:rPr lang="en-US" dirty="0" smtClean="0"/>
              <a:t>ID: &lt;div </a:t>
            </a:r>
            <a:r>
              <a:rPr lang="en-US" b="1" dirty="0" smtClean="0"/>
              <a:t>id=“</a:t>
            </a:r>
            <a:r>
              <a:rPr lang="en-US" b="1" dirty="0" err="1" smtClean="0"/>
              <a:t>myDiv</a:t>
            </a:r>
            <a:r>
              <a:rPr lang="en-US" b="1" dirty="0" smtClean="0"/>
              <a:t>”</a:t>
            </a:r>
            <a:r>
              <a:rPr lang="en-US" dirty="0" smtClean="0"/>
              <a:t>&gt;</a:t>
            </a:r>
          </a:p>
          <a:p>
            <a:pPr lvl="1"/>
            <a:r>
              <a:rPr lang="en-US" dirty="0" smtClean="0"/>
              <a:t>Elements can only have one ID</a:t>
            </a:r>
          </a:p>
          <a:p>
            <a:r>
              <a:rPr lang="en-US" dirty="0" smtClean="0"/>
              <a:t>Class: &lt;div </a:t>
            </a:r>
            <a:r>
              <a:rPr lang="en-US" b="1" dirty="0" smtClean="0"/>
              <a:t>class=“</a:t>
            </a:r>
            <a:r>
              <a:rPr lang="en-US" b="1" dirty="0" err="1" smtClean="0"/>
              <a:t>myClass</a:t>
            </a:r>
            <a:r>
              <a:rPr lang="en-US" b="1" dirty="0" smtClean="0"/>
              <a:t>”</a:t>
            </a:r>
            <a:r>
              <a:rPr lang="en-US" dirty="0" smtClean="0"/>
              <a:t>&gt;</a:t>
            </a:r>
          </a:p>
          <a:p>
            <a:pPr lvl="1"/>
            <a:r>
              <a:rPr lang="en-US" dirty="0" smtClean="0"/>
              <a:t>Elements can have any number of classes, like this:</a:t>
            </a:r>
          </a:p>
          <a:p>
            <a:pPr lvl="1"/>
            <a:r>
              <a:rPr lang="en-US" dirty="0" smtClean="0"/>
              <a:t>&lt;div </a:t>
            </a:r>
            <a:r>
              <a:rPr lang="en-US" b="1" dirty="0" smtClean="0"/>
              <a:t>class=“</a:t>
            </a:r>
            <a:r>
              <a:rPr lang="en-US" b="1" dirty="0" err="1" smtClean="0"/>
              <a:t>myClass</a:t>
            </a:r>
            <a:r>
              <a:rPr lang="en-US" b="1" dirty="0" smtClean="0"/>
              <a:t> </a:t>
            </a:r>
            <a:r>
              <a:rPr lang="en-US" b="1" dirty="0" err="1" smtClean="0"/>
              <a:t>myOtherClass</a:t>
            </a:r>
            <a:r>
              <a:rPr lang="en-US" b="1" dirty="0" smtClean="0"/>
              <a:t>”</a:t>
            </a:r>
            <a:r>
              <a:rPr lang="en-US" dirty="0" smtClean="0"/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478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2: Targeting elements with ID’s and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example, we’re going to target some elements in the DOM by their ID’s and classes and see:</a:t>
            </a:r>
          </a:p>
          <a:p>
            <a:pPr lvl="1"/>
            <a:r>
              <a:rPr lang="en-US" dirty="0" smtClean="0"/>
              <a:t>How changing styles for one class can affect several elements in the DOM</a:t>
            </a:r>
          </a:p>
          <a:p>
            <a:pPr lvl="1"/>
            <a:r>
              <a:rPr lang="en-US" dirty="0" smtClean="0"/>
              <a:t>How elements can be targeted by class and ID</a:t>
            </a:r>
          </a:p>
          <a:p>
            <a:r>
              <a:rPr lang="en-US" dirty="0"/>
              <a:t>Open </a:t>
            </a:r>
            <a:r>
              <a:rPr lang="en-US" dirty="0">
                <a:hlinkClick r:id="rId2"/>
              </a:rPr>
              <a:t>http://jsfiddle.net/05c3q4os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65024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3: CSS Selectors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936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talk targets all 3 learning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visual learners: slides, analogies, live demos</a:t>
            </a:r>
          </a:p>
          <a:p>
            <a:r>
              <a:rPr lang="en-US" dirty="0" smtClean="0"/>
              <a:t>For audio learners: talking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kinesthenic</a:t>
            </a:r>
            <a:r>
              <a:rPr lang="en-US" dirty="0" smtClean="0"/>
              <a:t> (learn by doing) learners: code available on </a:t>
            </a:r>
            <a:r>
              <a:rPr lang="en-US" dirty="0" err="1" smtClean="0"/>
              <a:t>GitHub</a:t>
            </a:r>
            <a:r>
              <a:rPr lang="en-US" dirty="0" smtClean="0"/>
              <a:t> to follow along with</a:t>
            </a:r>
          </a:p>
          <a:p>
            <a:r>
              <a:rPr lang="en-US" dirty="0" smtClean="0"/>
              <a:t>To </a:t>
            </a:r>
            <a:r>
              <a:rPr lang="en-US" dirty="0" err="1" smtClean="0"/>
              <a:t>GitHub</a:t>
            </a:r>
            <a:r>
              <a:rPr lang="en-US" dirty="0" smtClean="0"/>
              <a:t> repo to follow along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DouglasSherk</a:t>
            </a:r>
            <a:r>
              <a:rPr lang="en-US" dirty="0"/>
              <a:t>/</a:t>
            </a:r>
            <a:r>
              <a:rPr lang="en-US" dirty="0" err="1"/>
              <a:t>Talk_DOM</a:t>
            </a:r>
            <a:r>
              <a:rPr lang="en-US" dirty="0"/>
              <a:t>-and-CSS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313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target DOM elements from CSS and JS?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we’re working with the DOM, we want to be able to bind CSS and JS to it.</a:t>
            </a:r>
          </a:p>
          <a:p>
            <a:r>
              <a:rPr lang="en-US" dirty="0" smtClean="0"/>
              <a:t>This is where CSS selectors come in.</a:t>
            </a:r>
          </a:p>
          <a:p>
            <a:r>
              <a:rPr lang="en-US" dirty="0" smtClean="0"/>
              <a:t>CSS selectors are an entire language.</a:t>
            </a:r>
          </a:p>
        </p:txBody>
      </p:sp>
    </p:spTree>
    <p:extLst>
      <p:ext uri="{BB962C8B-B14F-4D97-AF65-F5344CB8AC3E}">
        <p14:creationId xmlns:p14="http://schemas.microsoft.com/office/powerpoint/2010/main" val="1492790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Selector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select elements using the following basic components of a CSS selector.</a:t>
            </a:r>
          </a:p>
          <a:p>
            <a:r>
              <a:rPr lang="en-US" dirty="0" smtClean="0"/>
              <a:t>Class – the “.” tag, e.g. “.</a:t>
            </a:r>
            <a:r>
              <a:rPr lang="en-US" dirty="0" err="1" smtClean="0"/>
              <a:t>myClass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ID – the “#” tag, e.g. “#</a:t>
            </a:r>
            <a:r>
              <a:rPr lang="en-US" dirty="0" err="1" smtClean="0"/>
              <a:t>myID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Element type – the element name, e.g. “div”</a:t>
            </a:r>
          </a:p>
          <a:p>
            <a:r>
              <a:rPr lang="en-US" dirty="0" smtClean="0"/>
              <a:t>Attribute – the “[</a:t>
            </a:r>
            <a:r>
              <a:rPr lang="en-US" dirty="0" err="1" smtClean="0"/>
              <a:t>attrname</a:t>
            </a:r>
            <a:r>
              <a:rPr lang="en-US" dirty="0" smtClean="0"/>
              <a:t>=]” tag, e.g. “[data-toggle=‘true’]”</a:t>
            </a:r>
          </a:p>
          <a:p>
            <a:r>
              <a:rPr lang="en-US" dirty="0"/>
              <a:t>Cheat sheet: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www.cheetyr.com/css-selectors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68770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Selector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also string together selectors to select only elements that follow a certain hierarchy.</a:t>
            </a:r>
          </a:p>
          <a:p>
            <a:r>
              <a:rPr lang="en-US" dirty="0" smtClean="0"/>
              <a:t>Any descendant: .</a:t>
            </a:r>
            <a:r>
              <a:rPr lang="en-US" dirty="0" err="1" smtClean="0"/>
              <a:t>myClass</a:t>
            </a:r>
            <a:r>
              <a:rPr lang="en-US" dirty="0" smtClean="0"/>
              <a:t> .</a:t>
            </a:r>
            <a:r>
              <a:rPr lang="en-US" dirty="0" err="1" smtClean="0"/>
              <a:t>myDescendant</a:t>
            </a:r>
            <a:endParaRPr lang="en-US" dirty="0" smtClean="0"/>
          </a:p>
          <a:p>
            <a:r>
              <a:rPr lang="en-US" dirty="0" smtClean="0"/>
              <a:t>Child only: .</a:t>
            </a:r>
            <a:r>
              <a:rPr lang="en-US" dirty="0" err="1" smtClean="0"/>
              <a:t>myClass</a:t>
            </a:r>
            <a:r>
              <a:rPr lang="en-US" dirty="0" smtClean="0"/>
              <a:t> &gt; .</a:t>
            </a:r>
            <a:r>
              <a:rPr lang="en-US" dirty="0" err="1" smtClean="0"/>
              <a:t>myChild</a:t>
            </a:r>
            <a:endParaRPr lang="en-US" dirty="0" smtClean="0"/>
          </a:p>
          <a:p>
            <a:r>
              <a:rPr lang="en-US" dirty="0" smtClean="0"/>
              <a:t>(Less useful) direct sibling: .</a:t>
            </a:r>
            <a:r>
              <a:rPr lang="en-US" dirty="0" err="1" smtClean="0"/>
              <a:t>myClass</a:t>
            </a:r>
            <a:r>
              <a:rPr lang="en-US" dirty="0" smtClean="0"/>
              <a:t> + .</a:t>
            </a:r>
            <a:r>
              <a:rPr lang="en-US" dirty="0" err="1" smtClean="0"/>
              <a:t>myDirectSibling</a:t>
            </a:r>
            <a:endParaRPr lang="en-US" dirty="0" smtClean="0"/>
          </a:p>
          <a:p>
            <a:r>
              <a:rPr lang="en-US" dirty="0" smtClean="0"/>
              <a:t>(Less useful) any sibling: .</a:t>
            </a:r>
            <a:r>
              <a:rPr lang="en-US" dirty="0" err="1" smtClean="0"/>
              <a:t>myClass</a:t>
            </a:r>
            <a:r>
              <a:rPr lang="en-US" dirty="0" smtClean="0"/>
              <a:t> ~ .</a:t>
            </a:r>
            <a:r>
              <a:rPr lang="en-US" dirty="0" err="1" smtClean="0"/>
              <a:t>mySibling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35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Selector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string together multiple CSS selectors at the same level of the hierarchy.</a:t>
            </a:r>
          </a:p>
          <a:p>
            <a:r>
              <a:rPr lang="en-US" dirty="0" smtClean="0"/>
              <a:t>Select all div elements with the class “</a:t>
            </a:r>
            <a:r>
              <a:rPr lang="en-US" dirty="0" err="1" smtClean="0"/>
              <a:t>myClass</a:t>
            </a:r>
            <a:r>
              <a:rPr lang="en-US" dirty="0" smtClean="0"/>
              <a:t>”: </a:t>
            </a:r>
            <a:r>
              <a:rPr lang="en-US" b="1" dirty="0" err="1" smtClean="0"/>
              <a:t>div.myClass</a:t>
            </a:r>
            <a:endParaRPr lang="en-US" b="1" dirty="0" smtClean="0"/>
          </a:p>
          <a:p>
            <a:r>
              <a:rPr lang="en-US" dirty="0" smtClean="0"/>
              <a:t>Select all input elements with the attribute type=“checkbox” and class “disabled”: </a:t>
            </a:r>
            <a:r>
              <a:rPr lang="en-US" b="1" dirty="0" smtClean="0"/>
              <a:t>input[type=‘checkbox’].disabled</a:t>
            </a:r>
          </a:p>
        </p:txBody>
      </p:sp>
    </p:spTree>
    <p:extLst>
      <p:ext uri="{BB962C8B-B14F-4D97-AF65-F5344CB8AC3E}">
        <p14:creationId xmlns:p14="http://schemas.microsoft.com/office/powerpoint/2010/main" val="42003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Selector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Finally, you can bring this all together to select some really complicated stuff.</a:t>
            </a:r>
          </a:p>
          <a:p>
            <a:r>
              <a:rPr lang="en-US" dirty="0" smtClean="0"/>
              <a:t>All input elements of type “text” that have the class “</a:t>
            </a:r>
            <a:r>
              <a:rPr lang="en-US" dirty="0" err="1" smtClean="0"/>
              <a:t>formInput</a:t>
            </a:r>
            <a:r>
              <a:rPr lang="en-US" dirty="0" smtClean="0"/>
              <a:t>”, and are direct descendants of any elements with the class “form” that also have the attribute data-</a:t>
            </a:r>
            <a:r>
              <a:rPr lang="en-US" dirty="0" err="1" smtClean="0"/>
              <a:t>submittable</a:t>
            </a:r>
            <a:r>
              <a:rPr lang="en-US" dirty="0" smtClean="0"/>
              <a:t>=‘true’:</a:t>
            </a:r>
            <a:br>
              <a:rPr lang="en-US" dirty="0" smtClean="0"/>
            </a:br>
            <a:r>
              <a:rPr lang="en-US" b="1" dirty="0" smtClean="0"/>
              <a:t>.form[data-</a:t>
            </a:r>
            <a:r>
              <a:rPr lang="en-US" b="1" dirty="0" err="1" smtClean="0"/>
              <a:t>submittable</a:t>
            </a:r>
            <a:r>
              <a:rPr lang="en-US" b="1" dirty="0" smtClean="0"/>
              <a:t>=‘true’] &gt; input[type=‘text’].</a:t>
            </a:r>
            <a:r>
              <a:rPr lang="en-US" b="1" dirty="0" err="1" smtClean="0"/>
              <a:t>formInput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896492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dirty="0"/>
              <a:t>3</a:t>
            </a:r>
            <a:r>
              <a:rPr lang="en-US" dirty="0" smtClean="0"/>
              <a:t>: Using CSS selectors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example, we’re going to use CSS selectors to target some elements. As a class, we’re going to:</a:t>
            </a:r>
          </a:p>
          <a:p>
            <a:pPr lvl="1"/>
            <a:r>
              <a:rPr lang="en-US" dirty="0" smtClean="0"/>
              <a:t>Observe how subtle changes in selectors can completely change the selected elements.</a:t>
            </a:r>
          </a:p>
          <a:p>
            <a:pPr lvl="1"/>
            <a:r>
              <a:rPr lang="en-US" dirty="0" smtClean="0"/>
              <a:t>Go through how to select each element in the provided HTML as specifically as possible.</a:t>
            </a:r>
          </a:p>
          <a:p>
            <a:r>
              <a:rPr lang="en-US" dirty="0"/>
              <a:t>Open </a:t>
            </a:r>
            <a:r>
              <a:rPr lang="en-US" dirty="0">
                <a:hlinkClick r:id="rId2"/>
              </a:rPr>
              <a:t>http://jsfiddle.net/nonm829v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13790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</a:t>
            </a:r>
            <a:r>
              <a:rPr lang="en-US" dirty="0"/>
              <a:t>4</a:t>
            </a:r>
            <a:r>
              <a:rPr lang="en-US" dirty="0" smtClean="0"/>
              <a:t>: Units and Sizing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3544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Units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 units to calculate how big or small anything displayed should be.</a:t>
            </a:r>
          </a:p>
          <a:p>
            <a:r>
              <a:rPr lang="en-US" dirty="0" smtClean="0"/>
              <a:t>Units are used in dimensions (width, height), font sizes, margins, padding, positioning, and other places.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02051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Units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b="1" dirty="0" err="1" smtClean="0"/>
              <a:t>px</a:t>
            </a:r>
            <a:r>
              <a:rPr lang="en-US" dirty="0" smtClean="0"/>
              <a:t>”: Pixels. Exact size, doesn’t really depend on how big the screen is, or anything else.</a:t>
            </a:r>
          </a:p>
          <a:p>
            <a:r>
              <a:rPr lang="en-US" dirty="0" smtClean="0"/>
              <a:t>“</a:t>
            </a:r>
            <a:r>
              <a:rPr lang="en-US" b="1" dirty="0" err="1" smtClean="0"/>
              <a:t>em</a:t>
            </a:r>
            <a:r>
              <a:rPr lang="en-US" dirty="0" smtClean="0"/>
              <a:t>”: A factor of the current font size. For example, if the current element has `font-size: 16px` set, then `1em = 16px`.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rem</a:t>
            </a:r>
            <a:r>
              <a:rPr lang="en-US" dirty="0" smtClean="0"/>
              <a:t>”: A factor of the root font size. For example, if the &lt;html&gt; element has `font-size: 20px` set, and the current element has `font-size: 16px` set, then `1rem = 20px`.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3236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dirty="0" smtClean="0"/>
              <a:t>4</a:t>
            </a:r>
            <a:r>
              <a:rPr lang="en-US" dirty="0" smtClean="0"/>
              <a:t>: Types of Units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example, we’re going to </a:t>
            </a:r>
            <a:r>
              <a:rPr lang="en-US" dirty="0" smtClean="0"/>
              <a:t>look at how units appear when rendered.</a:t>
            </a:r>
            <a:endParaRPr lang="en-US" dirty="0" smtClean="0"/>
          </a:p>
          <a:p>
            <a:pPr lvl="1"/>
            <a:r>
              <a:rPr lang="en-US" dirty="0" smtClean="0"/>
              <a:t>We’ll look at how changes in `font-size` for elements changes, or doesn’t change, `</a:t>
            </a:r>
            <a:r>
              <a:rPr lang="en-US" dirty="0" err="1" smtClean="0"/>
              <a:t>px</a:t>
            </a:r>
            <a:r>
              <a:rPr lang="en-US" dirty="0" smtClean="0"/>
              <a:t>`, `</a:t>
            </a:r>
            <a:r>
              <a:rPr lang="en-US" dirty="0" err="1" smtClean="0"/>
              <a:t>em</a:t>
            </a:r>
            <a:r>
              <a:rPr lang="en-US" dirty="0" smtClean="0"/>
              <a:t>`, and `rem` measurements.</a:t>
            </a:r>
            <a:endParaRPr lang="en-US" dirty="0" smtClean="0"/>
          </a:p>
          <a:p>
            <a:r>
              <a:rPr lang="en-US" dirty="0"/>
              <a:t>Open </a:t>
            </a:r>
            <a:r>
              <a:rPr lang="en-US" dirty="0">
                <a:hlinkClick r:id="rId2"/>
              </a:rPr>
              <a:t>http://jsfiddle.net/xnt1d8oh/2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02233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 of 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 you to the DOM and CSS</a:t>
            </a:r>
          </a:p>
          <a:p>
            <a:r>
              <a:rPr lang="en-US" dirty="0" smtClean="0"/>
              <a:t>Focused on high-level understanding and mechanics</a:t>
            </a:r>
          </a:p>
          <a:p>
            <a:r>
              <a:rPr lang="en-US" dirty="0" smtClean="0"/>
              <a:t>Understanding of how and when CSS is applied to style webpages</a:t>
            </a:r>
          </a:p>
          <a:p>
            <a:r>
              <a:rPr lang="en-US" dirty="0" smtClean="0"/>
              <a:t>Exposure to most commonly used CSS properties, so that you can style your pages</a:t>
            </a:r>
          </a:p>
          <a:p>
            <a:r>
              <a:rPr lang="en-US" dirty="0" smtClean="0"/>
              <a:t>Give you ways to tackle problems that you encounter with CSS</a:t>
            </a:r>
          </a:p>
          <a:p>
            <a:r>
              <a:rPr lang="en-US" dirty="0" smtClean="0"/>
              <a:t>Not going into best practices in large detail</a:t>
            </a:r>
          </a:p>
          <a:p>
            <a:r>
              <a:rPr lang="en-US" dirty="0" smtClean="0"/>
              <a:t>Should be about an hour long, with a 5 minute intermission</a:t>
            </a:r>
          </a:p>
        </p:txBody>
      </p:sp>
    </p:spTree>
    <p:extLst>
      <p:ext uri="{BB962C8B-B14F-4D97-AF65-F5344CB8AC3E}">
        <p14:creationId xmlns:p14="http://schemas.microsoft.com/office/powerpoint/2010/main" val="2118171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</a:t>
            </a:r>
            <a:r>
              <a:rPr lang="en-US" dirty="0" smtClean="0"/>
              <a:t>5: </a:t>
            </a:r>
            <a:r>
              <a:rPr lang="en-US" dirty="0" smtClean="0"/>
              <a:t>Styling using 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5195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Styling Content with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CSS is styled using “properties”.</a:t>
            </a:r>
          </a:p>
          <a:p>
            <a:r>
              <a:rPr lang="en-US" dirty="0" smtClean="0"/>
              <a:t>Properties are associated with CSS selectors in CSS files.</a:t>
            </a:r>
          </a:p>
          <a:p>
            <a:r>
              <a:rPr lang="en-US" dirty="0" smtClean="0"/>
              <a:t>E.g. </a:t>
            </a:r>
            <a:r>
              <a:rPr lang="en-US" b="1" dirty="0" smtClean="0"/>
              <a:t>.</a:t>
            </a:r>
            <a:r>
              <a:rPr lang="en-US" b="1" dirty="0" err="1" smtClean="0"/>
              <a:t>myClass</a:t>
            </a:r>
            <a:r>
              <a:rPr lang="en-US" b="1" dirty="0" smtClean="0"/>
              <a:t> { color: white; }</a:t>
            </a:r>
          </a:p>
          <a:p>
            <a:pPr lvl="1"/>
            <a:r>
              <a:rPr lang="en-US" dirty="0" smtClean="0"/>
              <a:t>This will make any element with class “</a:t>
            </a:r>
            <a:r>
              <a:rPr lang="en-US" dirty="0" err="1" smtClean="0"/>
              <a:t>myClass</a:t>
            </a:r>
            <a:r>
              <a:rPr lang="en-US" dirty="0" smtClean="0"/>
              <a:t>” have white text.</a:t>
            </a:r>
          </a:p>
          <a:p>
            <a:pPr lvl="1"/>
            <a:r>
              <a:rPr lang="en-US" dirty="0" smtClean="0"/>
              <a:t>“.</a:t>
            </a:r>
            <a:r>
              <a:rPr lang="en-US" dirty="0" err="1" smtClean="0"/>
              <a:t>myClass</a:t>
            </a:r>
            <a:r>
              <a:rPr lang="en-US" dirty="0" smtClean="0"/>
              <a:t>” is the CSS </a:t>
            </a:r>
            <a:r>
              <a:rPr lang="en-US" dirty="0" err="1" smtClean="0"/>
              <a:t>selec</a:t>
            </a:r>
            <a:r>
              <a:rPr lang="en-US" dirty="0" smtClean="0"/>
              <a:t> tor, “color” is the property, and “white” is the property’s value.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2222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Visual CSS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b="1" dirty="0" smtClean="0"/>
              <a:t>color</a:t>
            </a:r>
            <a:r>
              <a:rPr lang="en-US" dirty="0" smtClean="0"/>
              <a:t>”: Font color.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background</a:t>
            </a:r>
            <a:r>
              <a:rPr lang="en-US" dirty="0" smtClean="0"/>
              <a:t>”: Background color and/or image. Can be repeating, positioned; very flexible.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font-weight</a:t>
            </a:r>
            <a:r>
              <a:rPr lang="en-US" dirty="0" smtClean="0"/>
              <a:t>”: Thickness of the font.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font-style</a:t>
            </a:r>
            <a:r>
              <a:rPr lang="en-US" dirty="0" smtClean="0"/>
              <a:t>”: Styling of fonts, e.g. ‘italic’, ‘underline’.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text-align</a:t>
            </a:r>
            <a:r>
              <a:rPr lang="en-US" dirty="0" smtClean="0"/>
              <a:t>”: Aligns text within an element.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font-size</a:t>
            </a:r>
            <a:r>
              <a:rPr lang="en-US" dirty="0" smtClean="0"/>
              <a:t>”: Size of a font within an element.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opacity</a:t>
            </a:r>
            <a:r>
              <a:rPr lang="en-US" dirty="0" smtClean="0"/>
              <a:t>”: Transparency of an element.</a:t>
            </a:r>
          </a:p>
        </p:txBody>
      </p:sp>
    </p:spTree>
    <p:extLst>
      <p:ext uri="{BB962C8B-B14F-4D97-AF65-F5344CB8AC3E}">
        <p14:creationId xmlns:p14="http://schemas.microsoft.com/office/powerpoint/2010/main" val="15328859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dirty="0" smtClean="0"/>
              <a:t>5: Using visual CSS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example, </a:t>
            </a:r>
            <a:r>
              <a:rPr lang="en-US" dirty="0" smtClean="0"/>
              <a:t>we’re going to observe what happens when we apply some visual CSS properties to some elements.</a:t>
            </a:r>
            <a:endParaRPr lang="en-US" dirty="0" smtClean="0"/>
          </a:p>
          <a:p>
            <a:pPr lvl="1"/>
            <a:r>
              <a:rPr lang="en-US" dirty="0" smtClean="0"/>
              <a:t>We’ll look at how we can change some of them, and the elements change as well.</a:t>
            </a:r>
            <a:endParaRPr lang="en-US" dirty="0" smtClean="0"/>
          </a:p>
          <a:p>
            <a:r>
              <a:rPr lang="en-US" dirty="0" smtClean="0"/>
              <a:t>Ope</a:t>
            </a:r>
            <a:r>
              <a:rPr lang="en-US" dirty="0"/>
              <a:t>n </a:t>
            </a:r>
            <a:r>
              <a:rPr lang="en-US" dirty="0">
                <a:hlinkClick r:id="rId2"/>
              </a:rPr>
              <a:t>http://jsfiddle.net/dn5evtu4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32204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Layout CSS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b="1" dirty="0"/>
              <a:t>display</a:t>
            </a:r>
            <a:r>
              <a:rPr lang="en-US" dirty="0" smtClean="0"/>
              <a:t>”, “</a:t>
            </a:r>
            <a:r>
              <a:rPr lang="en-US" b="1" dirty="0" smtClean="0"/>
              <a:t>position</a:t>
            </a:r>
            <a:r>
              <a:rPr lang="en-US" dirty="0" smtClean="0"/>
              <a:t>”, “</a:t>
            </a:r>
            <a:r>
              <a:rPr lang="en-US" b="1" dirty="0" smtClean="0"/>
              <a:t>float</a:t>
            </a:r>
            <a:r>
              <a:rPr lang="en-US" dirty="0" smtClean="0"/>
              <a:t>”: Methods of deciding how elements are to be laid out in a document, and relative to other elements.</a:t>
            </a:r>
            <a:endParaRPr lang="en-US" dirty="0"/>
          </a:p>
          <a:p>
            <a:r>
              <a:rPr lang="en-US" dirty="0" smtClean="0"/>
              <a:t>“</a:t>
            </a:r>
            <a:r>
              <a:rPr lang="en-US" b="1" dirty="0" smtClean="0"/>
              <a:t>z-index</a:t>
            </a:r>
            <a:r>
              <a:rPr lang="en-US" dirty="0" smtClean="0"/>
              <a:t>”: For </a:t>
            </a:r>
            <a:r>
              <a:rPr lang="en-US" dirty="0" err="1" smtClean="0"/>
              <a:t>position:fixed</a:t>
            </a:r>
            <a:r>
              <a:rPr lang="en-US" dirty="0" smtClean="0"/>
              <a:t> and </a:t>
            </a:r>
            <a:r>
              <a:rPr lang="en-US" dirty="0" err="1" smtClean="0"/>
              <a:t>position:absolute</a:t>
            </a:r>
            <a:r>
              <a:rPr lang="en-US" dirty="0" smtClean="0"/>
              <a:t>, determines how an element will be overlapped by other elements. Think of a stack of cards.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0038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values for “display”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“</a:t>
            </a:r>
            <a:r>
              <a:rPr lang="en-US" b="1" dirty="0" smtClean="0"/>
              <a:t>block</a:t>
            </a:r>
            <a:r>
              <a:rPr lang="en-US" dirty="0" smtClean="0"/>
              <a:t>”: Default for &lt;div&gt; elements. More or less puts the element on its own line, and gives it whatever space inside that it wants.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inline-block</a:t>
            </a:r>
            <a:r>
              <a:rPr lang="en-US" dirty="0" smtClean="0"/>
              <a:t>”: Default for &lt;</a:t>
            </a:r>
            <a:r>
              <a:rPr lang="en-US" dirty="0" err="1" smtClean="0"/>
              <a:t>img</a:t>
            </a:r>
            <a:r>
              <a:rPr lang="en-US" dirty="0" smtClean="0"/>
              <a:t>&gt; elements. Puts elements on the same line, but gives their box whatever space inside that it wants.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inline</a:t>
            </a:r>
            <a:r>
              <a:rPr lang="en-US" dirty="0" smtClean="0"/>
              <a:t>”: Default for text-based elements, like &lt;p&gt; and &lt;a&gt;. Puts the element on the same line as other elements, and shrinks it to fit its contents.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none</a:t>
            </a:r>
            <a:r>
              <a:rPr lang="en-US" dirty="0" smtClean="0"/>
              <a:t>”: The browser doesn’t render the element at all, or even factor it into layout.</a:t>
            </a:r>
          </a:p>
          <a:p>
            <a:r>
              <a:rPr lang="is-IS" dirty="0" smtClean="0"/>
              <a:t>… many more that are generally less useful.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2738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values for “position”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b="1" dirty="0" smtClean="0"/>
              <a:t>static</a:t>
            </a:r>
            <a:r>
              <a:rPr lang="en-US" dirty="0" smtClean="0"/>
              <a:t>”: Default for all elements. Uses the browser’s regular layout rules to calculate where the element should be positioned. 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relative</a:t>
            </a:r>
            <a:r>
              <a:rPr lang="en-US" dirty="0" smtClean="0"/>
              <a:t>”: Similar to static, but allows shifting the element using “left”, “right”, “top”, “bottom” properties.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absolute</a:t>
            </a:r>
            <a:r>
              <a:rPr lang="en-US" dirty="0" smtClean="0"/>
              <a:t>”: Positions the element by static numbers entered by the developer. Relative to the closest parent with `position: relative`, or the window if there are parents with this property.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fixed</a:t>
            </a:r>
            <a:r>
              <a:rPr lang="en-US" dirty="0" smtClean="0"/>
              <a:t>”: Positions the element by static numbers entered by the developer, but relative to the viewport. With this setting, when you scroll, the element will stay on your screen.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3874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values for “float”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“float” tells the browser to take an element out of its parent container and render it at the same level as that parent.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none</a:t>
            </a:r>
            <a:r>
              <a:rPr lang="en-US" dirty="0" smtClean="0"/>
              <a:t>”: Default for all elements. Renders the element within its parent container.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left</a:t>
            </a:r>
            <a:r>
              <a:rPr lang="en-US" dirty="0" smtClean="0"/>
              <a:t>”: Takes the element out of its parent container and puts it before its parent.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right</a:t>
            </a:r>
            <a:r>
              <a:rPr lang="en-US" dirty="0" smtClean="0"/>
              <a:t>”: Takes the element out of its parent container and puts it after its parent.</a:t>
            </a:r>
          </a:p>
        </p:txBody>
      </p:sp>
    </p:spTree>
    <p:extLst>
      <p:ext uri="{BB962C8B-B14F-4D97-AF65-F5344CB8AC3E}">
        <p14:creationId xmlns:p14="http://schemas.microsoft.com/office/powerpoint/2010/main" val="9655236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dirty="0" smtClean="0"/>
              <a:t>6: Using layout CSS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example, </a:t>
            </a:r>
            <a:r>
              <a:rPr lang="en-US" dirty="0" smtClean="0"/>
              <a:t>we’re going to observe what happens when we apply some layout CSS properties to some elements.</a:t>
            </a:r>
            <a:endParaRPr lang="en-US" dirty="0" smtClean="0"/>
          </a:p>
          <a:p>
            <a:pPr lvl="1"/>
            <a:r>
              <a:rPr lang="en-US" dirty="0" smtClean="0"/>
              <a:t>We’ll look at how we can change some of them, and the elements change as well.</a:t>
            </a:r>
            <a:endParaRPr lang="en-US" dirty="0" smtClean="0"/>
          </a:p>
          <a:p>
            <a:r>
              <a:rPr lang="en-US" dirty="0"/>
              <a:t>Open </a:t>
            </a:r>
            <a:r>
              <a:rPr lang="en-US" dirty="0">
                <a:hlinkClick r:id="rId2"/>
              </a:rPr>
              <a:t>http://jsfiddle.net/vv09c3gL/1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885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1: The DOM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079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think of the process of building a website as similar to building a house</a:t>
            </a:r>
          </a:p>
          <a:p>
            <a:r>
              <a:rPr lang="en-US" dirty="0" smtClean="0"/>
              <a:t>“DOM” short for “Document Object Model”</a:t>
            </a:r>
          </a:p>
          <a:p>
            <a:r>
              <a:rPr lang="en-US" dirty="0" smtClean="0"/>
              <a:t>HTML</a:t>
            </a:r>
            <a:r>
              <a:rPr lang="en-US" dirty="0"/>
              <a:t> </a:t>
            </a:r>
            <a:r>
              <a:rPr lang="en-US" dirty="0" smtClean="0"/>
              <a:t>gets interpreted by the browser into the DOM</a:t>
            </a:r>
          </a:p>
          <a:p>
            <a:pPr lvl="1"/>
            <a:r>
              <a:rPr lang="en-US" dirty="0" smtClean="0"/>
              <a:t>Just like HTML, the DOM is a tree structure</a:t>
            </a:r>
          </a:p>
          <a:p>
            <a:r>
              <a:rPr lang="en-US" dirty="0" smtClean="0"/>
              <a:t>The DOM has state: it supports CRUD (creation, retrieval, update, deletion) operations</a:t>
            </a:r>
          </a:p>
        </p:txBody>
      </p:sp>
    </p:spTree>
    <p:extLst>
      <p:ext uri="{BB962C8B-B14F-4D97-AF65-F5344CB8AC3E}">
        <p14:creationId xmlns:p14="http://schemas.microsoft.com/office/powerpoint/2010/main" val="1992815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35" y="1077512"/>
            <a:ext cx="2746659" cy="22043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28807" y="445572"/>
            <a:ext cx="16111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HTML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2039" y="1077512"/>
            <a:ext cx="3079373" cy="22043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08412" y="445571"/>
            <a:ext cx="16111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DOM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1485" y="1077511"/>
            <a:ext cx="3099807" cy="220430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88706" y="445570"/>
            <a:ext cx="334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DOM w/ CSS (Web page)</a:t>
            </a:r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651" y="4391546"/>
            <a:ext cx="2813974" cy="17587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7146" y="4681443"/>
            <a:ext cx="2279831" cy="176617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076157" y="3686523"/>
            <a:ext cx="13152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CSS</a:t>
            </a:r>
            <a:endParaRPr lang="en-US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46387" y="4116497"/>
            <a:ext cx="3065098" cy="203378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573338" y="3546664"/>
            <a:ext cx="16111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Browser</a:t>
            </a:r>
            <a:endParaRPr lang="en-US" sz="24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46612" y="4116497"/>
            <a:ext cx="1769349" cy="125716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60895" y="5164826"/>
            <a:ext cx="1837769" cy="128278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36328" y="4116498"/>
            <a:ext cx="1163679" cy="9565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281934" y="3539209"/>
            <a:ext cx="16111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JavaScript</a:t>
            </a:r>
            <a:endParaRPr lang="en-US" sz="24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21977" y="5231553"/>
            <a:ext cx="1742305" cy="107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4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0" y="495300"/>
            <a:ext cx="78232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48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 vs CSS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lines between the DOM, CSS, and JS may look a bit blurry.</a:t>
            </a:r>
          </a:p>
          <a:p>
            <a:r>
              <a:rPr lang="en-US" dirty="0" smtClean="0"/>
              <a:t>That’s because they are.</a:t>
            </a:r>
            <a:endParaRPr lang="en-US" dirty="0"/>
          </a:p>
          <a:p>
            <a:r>
              <a:rPr lang="en-US" dirty="0" smtClean="0"/>
              <a:t>We’ll show some of this later.</a:t>
            </a:r>
          </a:p>
        </p:txBody>
      </p:sp>
    </p:spTree>
    <p:extLst>
      <p:ext uri="{BB962C8B-B14F-4D97-AF65-F5344CB8AC3E}">
        <p14:creationId xmlns:p14="http://schemas.microsoft.com/office/powerpoint/2010/main" val="1012133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HTML, DOM, CSS typical look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31" y="2641340"/>
            <a:ext cx="3818526" cy="27573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819" y="2641340"/>
            <a:ext cx="3324115" cy="13081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4496" y="2641340"/>
            <a:ext cx="2489200" cy="2870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7906" y="1935181"/>
            <a:ext cx="1528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HTML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703788" y="1935180"/>
            <a:ext cx="1528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DOM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8985008" y="1935179"/>
            <a:ext cx="1528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CSS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30050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446</TotalTime>
  <Words>2046</Words>
  <Application>Microsoft Macintosh PowerPoint</Application>
  <PresentationFormat>Widescreen</PresentationFormat>
  <Paragraphs>169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Calibri</vt:lpstr>
      <vt:lpstr>Calibri Light</vt:lpstr>
      <vt:lpstr>Wingdings</vt:lpstr>
      <vt:lpstr>Arial</vt:lpstr>
      <vt:lpstr>Office Theme</vt:lpstr>
      <vt:lpstr>DOM and CSS</vt:lpstr>
      <vt:lpstr>This talk targets all 3 learning types</vt:lpstr>
      <vt:lpstr>Purpose of this talk</vt:lpstr>
      <vt:lpstr>Chapter 1: The DOM</vt:lpstr>
      <vt:lpstr>The DOM</vt:lpstr>
      <vt:lpstr>PowerPoint Presentation</vt:lpstr>
      <vt:lpstr>PowerPoint Presentation</vt:lpstr>
      <vt:lpstr>DOM vs CSS</vt:lpstr>
      <vt:lpstr>HTML, DOM, CSS typical look</vt:lpstr>
      <vt:lpstr>Why is the DOM important? It…</vt:lpstr>
      <vt:lpstr>Example 1: Adding an element to the DOM</vt:lpstr>
      <vt:lpstr>Chapter 1: The DOM - Summary</vt:lpstr>
      <vt:lpstr>Chapter 2: DOM Attributes</vt:lpstr>
      <vt:lpstr>How do we use the DOM?</vt:lpstr>
      <vt:lpstr>Method 1 to use the DOM: Style attributes</vt:lpstr>
      <vt:lpstr>Method 2 to use the DOM: Classes and ID’s</vt:lpstr>
      <vt:lpstr>Applying ID’s and classes to elements</vt:lpstr>
      <vt:lpstr>Example 2: Targeting elements with ID’s and classes</vt:lpstr>
      <vt:lpstr>Chapter 3: CSS Selectors</vt:lpstr>
      <vt:lpstr>How do we target DOM elements from CSS and JS?</vt:lpstr>
      <vt:lpstr>CSS Selector Basics</vt:lpstr>
      <vt:lpstr>CSS Selector Basics</vt:lpstr>
      <vt:lpstr>CSS Selector Basics</vt:lpstr>
      <vt:lpstr>CSS Selector Basics</vt:lpstr>
      <vt:lpstr>Example 3: Using CSS selectors</vt:lpstr>
      <vt:lpstr>Chapter 4: Units and Sizing</vt:lpstr>
      <vt:lpstr>Units Overview</vt:lpstr>
      <vt:lpstr>Types of Units</vt:lpstr>
      <vt:lpstr>Example 4: Types of Units</vt:lpstr>
      <vt:lpstr>Chapter 5: Styling using CSS</vt:lpstr>
      <vt:lpstr>Styling Content with Properties</vt:lpstr>
      <vt:lpstr>Common Visual CSS Properties</vt:lpstr>
      <vt:lpstr>Example 5: Using visual CSS properties</vt:lpstr>
      <vt:lpstr>Common Layout CSS Properties</vt:lpstr>
      <vt:lpstr>Possible values for “display”</vt:lpstr>
      <vt:lpstr>Possible values for “position”</vt:lpstr>
      <vt:lpstr>Possible values for “float”</vt:lpstr>
      <vt:lpstr>Example 6: Using layout CSS properties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</dc:title>
  <dc:creator>Microsoft Office User</dc:creator>
  <cp:lastModifiedBy>Microsoft Office User</cp:lastModifiedBy>
  <cp:revision>26</cp:revision>
  <dcterms:created xsi:type="dcterms:W3CDTF">2015-11-12T21:58:03Z</dcterms:created>
  <dcterms:modified xsi:type="dcterms:W3CDTF">2015-11-13T07:01:23Z</dcterms:modified>
</cp:coreProperties>
</file>

<file path=docProps/thumbnail.jpeg>
</file>